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68" r:id="rId3"/>
    <p:sldId id="257" r:id="rId4"/>
    <p:sldId id="270" r:id="rId5"/>
    <p:sldId id="272" r:id="rId6"/>
    <p:sldId id="276" r:id="rId7"/>
    <p:sldId id="275" r:id="rId8"/>
    <p:sldId id="281" r:id="rId9"/>
    <p:sldId id="269" r:id="rId10"/>
    <p:sldId id="258" r:id="rId11"/>
    <p:sldId id="259" r:id="rId12"/>
    <p:sldId id="273" r:id="rId13"/>
    <p:sldId id="260" r:id="rId14"/>
    <p:sldId id="261" r:id="rId15"/>
    <p:sldId id="262" r:id="rId16"/>
    <p:sldId id="280" r:id="rId17"/>
    <p:sldId id="277" r:id="rId18"/>
    <p:sldId id="278" r:id="rId19"/>
    <p:sldId id="265" r:id="rId20"/>
    <p:sldId id="266" r:id="rId21"/>
    <p:sldId id="279" r:id="rId22"/>
    <p:sldId id="263" r:id="rId23"/>
    <p:sldId id="267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68"/>
    <p:restoredTop sz="94679"/>
  </p:normalViewPr>
  <p:slideViewPr>
    <p:cSldViewPr snapToGrid="0" snapToObjects="1">
      <p:cViewPr varScale="1">
        <p:scale>
          <a:sx n="123" d="100"/>
          <a:sy n="123" d="100"/>
        </p:scale>
        <p:origin x="10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E14E45-738E-4447-8454-2F32F04727A8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E"/>
        </a:p>
      </dgm:t>
    </dgm:pt>
    <dgm:pt modelId="{C6194ED6-1071-4C4B-8BB9-327646922276}">
      <dgm:prSet phldrT="[Text]"/>
      <dgm:spPr/>
      <dgm:t>
        <a:bodyPr/>
        <a:lstStyle/>
        <a:p>
          <a:r>
            <a:rPr lang="en-IE" dirty="0"/>
            <a:t>Interest in US Media &amp; Politics</a:t>
          </a:r>
        </a:p>
      </dgm:t>
    </dgm:pt>
    <dgm:pt modelId="{A5D8A055-F82B-49F5-B41C-97BF4F333DBC}" type="parTrans" cxnId="{CA4C3525-F2BA-4F23-B2D2-A44E64D9CAFA}">
      <dgm:prSet/>
      <dgm:spPr/>
      <dgm:t>
        <a:bodyPr/>
        <a:lstStyle/>
        <a:p>
          <a:endParaRPr lang="en-IE"/>
        </a:p>
      </dgm:t>
    </dgm:pt>
    <dgm:pt modelId="{2710C847-A14F-4894-A483-5EE55D089E96}" type="sibTrans" cxnId="{CA4C3525-F2BA-4F23-B2D2-A44E64D9CAFA}">
      <dgm:prSet/>
      <dgm:spPr/>
      <dgm:t>
        <a:bodyPr/>
        <a:lstStyle/>
        <a:p>
          <a:endParaRPr lang="en-IE"/>
        </a:p>
      </dgm:t>
    </dgm:pt>
    <dgm:pt modelId="{AC28F41E-32DC-43F8-8379-990590E76105}">
      <dgm:prSet phldrT="[Text]"/>
      <dgm:spPr/>
      <dgm:t>
        <a:bodyPr/>
        <a:lstStyle/>
        <a:p>
          <a:r>
            <a:rPr lang="en-IE" dirty="0"/>
            <a:t>Aware of the Opioid Epidemic</a:t>
          </a:r>
        </a:p>
      </dgm:t>
    </dgm:pt>
    <dgm:pt modelId="{ABEF2787-0E58-4AD0-8AA6-A95859659231}" type="parTrans" cxnId="{2A5E6A6B-C4B9-49C1-B015-11ADB0CE7639}">
      <dgm:prSet/>
      <dgm:spPr/>
      <dgm:t>
        <a:bodyPr/>
        <a:lstStyle/>
        <a:p>
          <a:endParaRPr lang="en-IE"/>
        </a:p>
      </dgm:t>
    </dgm:pt>
    <dgm:pt modelId="{8657553F-11A6-4461-A083-1C886F6E1203}" type="sibTrans" cxnId="{2A5E6A6B-C4B9-49C1-B015-11ADB0CE7639}">
      <dgm:prSet/>
      <dgm:spPr/>
      <dgm:t>
        <a:bodyPr/>
        <a:lstStyle/>
        <a:p>
          <a:endParaRPr lang="en-IE"/>
        </a:p>
      </dgm:t>
    </dgm:pt>
    <dgm:pt modelId="{6E11310B-065B-47D4-8D78-7F9BED2D4D67}">
      <dgm:prSet phldrT="[Text]"/>
      <dgm:spPr/>
      <dgm:t>
        <a:bodyPr/>
        <a:lstStyle/>
        <a:p>
          <a:r>
            <a:rPr lang="en-IE"/>
            <a:t>Availability of Data</a:t>
          </a:r>
          <a:endParaRPr lang="en-IE" dirty="0"/>
        </a:p>
      </dgm:t>
    </dgm:pt>
    <dgm:pt modelId="{0D5693D5-D045-43DB-80BB-BFFC256D60C2}" type="parTrans" cxnId="{835E99C8-0FF6-4B05-AFE5-17372837CB09}">
      <dgm:prSet/>
      <dgm:spPr/>
      <dgm:t>
        <a:bodyPr/>
        <a:lstStyle/>
        <a:p>
          <a:endParaRPr lang="en-IE"/>
        </a:p>
      </dgm:t>
    </dgm:pt>
    <dgm:pt modelId="{83A88ECA-2FD2-4619-8FBF-100058F6FCC3}" type="sibTrans" cxnId="{835E99C8-0FF6-4B05-AFE5-17372837CB09}">
      <dgm:prSet/>
      <dgm:spPr/>
      <dgm:t>
        <a:bodyPr/>
        <a:lstStyle/>
        <a:p>
          <a:endParaRPr lang="en-IE"/>
        </a:p>
      </dgm:t>
    </dgm:pt>
    <dgm:pt modelId="{169DE131-AAE0-4DE5-AB6F-D94CAB8C78CC}" type="pres">
      <dgm:prSet presAssocID="{24E14E45-738E-4447-8454-2F32F04727A8}" presName="Name0" presStyleCnt="0">
        <dgm:presLayoutVars>
          <dgm:chMax val="7"/>
          <dgm:chPref val="7"/>
          <dgm:dir/>
        </dgm:presLayoutVars>
      </dgm:prSet>
      <dgm:spPr/>
    </dgm:pt>
    <dgm:pt modelId="{E47670D7-E998-4C5D-B985-E43D8E564C0E}" type="pres">
      <dgm:prSet presAssocID="{24E14E45-738E-4447-8454-2F32F04727A8}" presName="Name1" presStyleCnt="0"/>
      <dgm:spPr/>
    </dgm:pt>
    <dgm:pt modelId="{C9771CA6-3A05-4E86-A5FE-771382C6C528}" type="pres">
      <dgm:prSet presAssocID="{24E14E45-738E-4447-8454-2F32F04727A8}" presName="cycle" presStyleCnt="0"/>
      <dgm:spPr/>
    </dgm:pt>
    <dgm:pt modelId="{73D1FA2C-829A-4B81-813A-9F7089E4941C}" type="pres">
      <dgm:prSet presAssocID="{24E14E45-738E-4447-8454-2F32F04727A8}" presName="srcNode" presStyleLbl="node1" presStyleIdx="0" presStyleCnt="3"/>
      <dgm:spPr/>
    </dgm:pt>
    <dgm:pt modelId="{3C4D4C19-0209-4895-A7D6-3E66A2286FFE}" type="pres">
      <dgm:prSet presAssocID="{24E14E45-738E-4447-8454-2F32F04727A8}" presName="conn" presStyleLbl="parChTrans1D2" presStyleIdx="0" presStyleCnt="1"/>
      <dgm:spPr/>
    </dgm:pt>
    <dgm:pt modelId="{EA2C0CD8-DA6E-45ED-B7BD-81A75C08E069}" type="pres">
      <dgm:prSet presAssocID="{24E14E45-738E-4447-8454-2F32F04727A8}" presName="extraNode" presStyleLbl="node1" presStyleIdx="0" presStyleCnt="3"/>
      <dgm:spPr/>
    </dgm:pt>
    <dgm:pt modelId="{B5A271A2-71E8-477C-96DD-0B8560C55465}" type="pres">
      <dgm:prSet presAssocID="{24E14E45-738E-4447-8454-2F32F04727A8}" presName="dstNode" presStyleLbl="node1" presStyleIdx="0" presStyleCnt="3"/>
      <dgm:spPr/>
    </dgm:pt>
    <dgm:pt modelId="{1CFB675E-F35D-47FE-A28F-2D38189B94B6}" type="pres">
      <dgm:prSet presAssocID="{C6194ED6-1071-4C4B-8BB9-327646922276}" presName="text_1" presStyleLbl="node1" presStyleIdx="0" presStyleCnt="3">
        <dgm:presLayoutVars>
          <dgm:bulletEnabled val="1"/>
        </dgm:presLayoutVars>
      </dgm:prSet>
      <dgm:spPr/>
    </dgm:pt>
    <dgm:pt modelId="{141B287B-456D-4E7D-9363-99A24E5D300A}" type="pres">
      <dgm:prSet presAssocID="{C6194ED6-1071-4C4B-8BB9-327646922276}" presName="accent_1" presStyleCnt="0"/>
      <dgm:spPr/>
    </dgm:pt>
    <dgm:pt modelId="{C8C09A72-0D89-46CA-A9EA-696496518920}" type="pres">
      <dgm:prSet presAssocID="{C6194ED6-1071-4C4B-8BB9-327646922276}" presName="accentRepeatNode" presStyleLbl="solidFgAcc1" presStyleIdx="0" presStyleCnt="3"/>
      <dgm:spPr/>
    </dgm:pt>
    <dgm:pt modelId="{9DC36414-D183-48E9-A6B7-D0E757515491}" type="pres">
      <dgm:prSet presAssocID="{AC28F41E-32DC-43F8-8379-990590E76105}" presName="text_2" presStyleLbl="node1" presStyleIdx="1" presStyleCnt="3" custLinFactNeighborX="44" custLinFactNeighborY="-4452">
        <dgm:presLayoutVars>
          <dgm:bulletEnabled val="1"/>
        </dgm:presLayoutVars>
      </dgm:prSet>
      <dgm:spPr/>
    </dgm:pt>
    <dgm:pt modelId="{E1728994-BE0F-48D7-B66C-3289323F1AF2}" type="pres">
      <dgm:prSet presAssocID="{AC28F41E-32DC-43F8-8379-990590E76105}" presName="accent_2" presStyleCnt="0"/>
      <dgm:spPr/>
    </dgm:pt>
    <dgm:pt modelId="{E2B35C56-84DF-411E-9C5B-F3A9F30FEE30}" type="pres">
      <dgm:prSet presAssocID="{AC28F41E-32DC-43F8-8379-990590E76105}" presName="accentRepeatNode" presStyleLbl="solidFgAcc1" presStyleIdx="1" presStyleCnt="3"/>
      <dgm:spPr/>
    </dgm:pt>
    <dgm:pt modelId="{DFF20BCD-6398-4244-9335-F5145B50E1D0}" type="pres">
      <dgm:prSet presAssocID="{6E11310B-065B-47D4-8D78-7F9BED2D4D67}" presName="text_3" presStyleLbl="node1" presStyleIdx="2" presStyleCnt="3">
        <dgm:presLayoutVars>
          <dgm:bulletEnabled val="1"/>
        </dgm:presLayoutVars>
      </dgm:prSet>
      <dgm:spPr/>
    </dgm:pt>
    <dgm:pt modelId="{81A3ADA1-A525-417B-A1DB-45B1A43AE8BE}" type="pres">
      <dgm:prSet presAssocID="{6E11310B-065B-47D4-8D78-7F9BED2D4D67}" presName="accent_3" presStyleCnt="0"/>
      <dgm:spPr/>
    </dgm:pt>
    <dgm:pt modelId="{563716CF-AC04-4636-9A4C-F55A5BB93C6D}" type="pres">
      <dgm:prSet presAssocID="{6E11310B-065B-47D4-8D78-7F9BED2D4D67}" presName="accentRepeatNode" presStyleLbl="solidFgAcc1" presStyleIdx="2" presStyleCnt="3"/>
      <dgm:spPr/>
    </dgm:pt>
  </dgm:ptLst>
  <dgm:cxnLst>
    <dgm:cxn modelId="{27BCA710-A2C2-49F3-9FA8-EB0B65961E45}" type="presOf" srcId="{AC28F41E-32DC-43F8-8379-990590E76105}" destId="{9DC36414-D183-48E9-A6B7-D0E757515491}" srcOrd="0" destOrd="0" presId="urn:microsoft.com/office/officeart/2008/layout/VerticalCurvedList"/>
    <dgm:cxn modelId="{CA4C3525-F2BA-4F23-B2D2-A44E64D9CAFA}" srcId="{24E14E45-738E-4447-8454-2F32F04727A8}" destId="{C6194ED6-1071-4C4B-8BB9-327646922276}" srcOrd="0" destOrd="0" parTransId="{A5D8A055-F82B-49F5-B41C-97BF4F333DBC}" sibTransId="{2710C847-A14F-4894-A483-5EE55D089E96}"/>
    <dgm:cxn modelId="{596B2438-1195-43C0-BAB3-B73F28B68950}" type="presOf" srcId="{24E14E45-738E-4447-8454-2F32F04727A8}" destId="{169DE131-AAE0-4DE5-AB6F-D94CAB8C78CC}" srcOrd="0" destOrd="0" presId="urn:microsoft.com/office/officeart/2008/layout/VerticalCurvedList"/>
    <dgm:cxn modelId="{E021C742-D0A7-43EF-8C1C-CDCE238FBD94}" type="presOf" srcId="{2710C847-A14F-4894-A483-5EE55D089E96}" destId="{3C4D4C19-0209-4895-A7D6-3E66A2286FFE}" srcOrd="0" destOrd="0" presId="urn:microsoft.com/office/officeart/2008/layout/VerticalCurvedList"/>
    <dgm:cxn modelId="{2A5E6A6B-C4B9-49C1-B015-11ADB0CE7639}" srcId="{24E14E45-738E-4447-8454-2F32F04727A8}" destId="{AC28F41E-32DC-43F8-8379-990590E76105}" srcOrd="1" destOrd="0" parTransId="{ABEF2787-0E58-4AD0-8AA6-A95859659231}" sibTransId="{8657553F-11A6-4461-A083-1C886F6E1203}"/>
    <dgm:cxn modelId="{49D49577-2DB2-42FF-A7F4-322EDD6D0A86}" type="presOf" srcId="{6E11310B-065B-47D4-8D78-7F9BED2D4D67}" destId="{DFF20BCD-6398-4244-9335-F5145B50E1D0}" srcOrd="0" destOrd="0" presId="urn:microsoft.com/office/officeart/2008/layout/VerticalCurvedList"/>
    <dgm:cxn modelId="{0F9DFB7E-8427-4A88-A14A-30D80E91A6DB}" type="presOf" srcId="{C6194ED6-1071-4C4B-8BB9-327646922276}" destId="{1CFB675E-F35D-47FE-A28F-2D38189B94B6}" srcOrd="0" destOrd="0" presId="urn:microsoft.com/office/officeart/2008/layout/VerticalCurvedList"/>
    <dgm:cxn modelId="{835E99C8-0FF6-4B05-AFE5-17372837CB09}" srcId="{24E14E45-738E-4447-8454-2F32F04727A8}" destId="{6E11310B-065B-47D4-8D78-7F9BED2D4D67}" srcOrd="2" destOrd="0" parTransId="{0D5693D5-D045-43DB-80BB-BFFC256D60C2}" sibTransId="{83A88ECA-2FD2-4619-8FBF-100058F6FCC3}"/>
    <dgm:cxn modelId="{AE94269A-AF5C-4089-B822-76C398B47DFF}" type="presParOf" srcId="{169DE131-AAE0-4DE5-AB6F-D94CAB8C78CC}" destId="{E47670D7-E998-4C5D-B985-E43D8E564C0E}" srcOrd="0" destOrd="0" presId="urn:microsoft.com/office/officeart/2008/layout/VerticalCurvedList"/>
    <dgm:cxn modelId="{3AD58799-7FE8-4EC3-BD71-9EE6F481AE5C}" type="presParOf" srcId="{E47670D7-E998-4C5D-B985-E43D8E564C0E}" destId="{C9771CA6-3A05-4E86-A5FE-771382C6C528}" srcOrd="0" destOrd="0" presId="urn:microsoft.com/office/officeart/2008/layout/VerticalCurvedList"/>
    <dgm:cxn modelId="{B0956F2B-B3E7-45C5-9431-B73DF421D922}" type="presParOf" srcId="{C9771CA6-3A05-4E86-A5FE-771382C6C528}" destId="{73D1FA2C-829A-4B81-813A-9F7089E4941C}" srcOrd="0" destOrd="0" presId="urn:microsoft.com/office/officeart/2008/layout/VerticalCurvedList"/>
    <dgm:cxn modelId="{F8BA055E-5FB9-4446-91E5-52A32268C565}" type="presParOf" srcId="{C9771CA6-3A05-4E86-A5FE-771382C6C528}" destId="{3C4D4C19-0209-4895-A7D6-3E66A2286FFE}" srcOrd="1" destOrd="0" presId="urn:microsoft.com/office/officeart/2008/layout/VerticalCurvedList"/>
    <dgm:cxn modelId="{A29D87EB-999A-4BD9-88D0-325D867CC5A3}" type="presParOf" srcId="{C9771CA6-3A05-4E86-A5FE-771382C6C528}" destId="{EA2C0CD8-DA6E-45ED-B7BD-81A75C08E069}" srcOrd="2" destOrd="0" presId="urn:microsoft.com/office/officeart/2008/layout/VerticalCurvedList"/>
    <dgm:cxn modelId="{8E24A461-B1D1-4658-87B8-F284035AA331}" type="presParOf" srcId="{C9771CA6-3A05-4E86-A5FE-771382C6C528}" destId="{B5A271A2-71E8-477C-96DD-0B8560C55465}" srcOrd="3" destOrd="0" presId="urn:microsoft.com/office/officeart/2008/layout/VerticalCurvedList"/>
    <dgm:cxn modelId="{B7BFC47A-C728-41BA-8BBE-D3CFD6F885AA}" type="presParOf" srcId="{E47670D7-E998-4C5D-B985-E43D8E564C0E}" destId="{1CFB675E-F35D-47FE-A28F-2D38189B94B6}" srcOrd="1" destOrd="0" presId="urn:microsoft.com/office/officeart/2008/layout/VerticalCurvedList"/>
    <dgm:cxn modelId="{35BD0B7C-3784-4386-BFE5-716494491733}" type="presParOf" srcId="{E47670D7-E998-4C5D-B985-E43D8E564C0E}" destId="{141B287B-456D-4E7D-9363-99A24E5D300A}" srcOrd="2" destOrd="0" presId="urn:microsoft.com/office/officeart/2008/layout/VerticalCurvedList"/>
    <dgm:cxn modelId="{B5C84F06-0D96-4CD2-A23D-6FDB215F3687}" type="presParOf" srcId="{141B287B-456D-4E7D-9363-99A24E5D300A}" destId="{C8C09A72-0D89-46CA-A9EA-696496518920}" srcOrd="0" destOrd="0" presId="urn:microsoft.com/office/officeart/2008/layout/VerticalCurvedList"/>
    <dgm:cxn modelId="{50D0A2BA-FFBB-4F63-BF3A-B7C5778AE22C}" type="presParOf" srcId="{E47670D7-E998-4C5D-B985-E43D8E564C0E}" destId="{9DC36414-D183-48E9-A6B7-D0E757515491}" srcOrd="3" destOrd="0" presId="urn:microsoft.com/office/officeart/2008/layout/VerticalCurvedList"/>
    <dgm:cxn modelId="{72A38BB0-3338-421E-8B37-11FB96A46735}" type="presParOf" srcId="{E47670D7-E998-4C5D-B985-E43D8E564C0E}" destId="{E1728994-BE0F-48D7-B66C-3289323F1AF2}" srcOrd="4" destOrd="0" presId="urn:microsoft.com/office/officeart/2008/layout/VerticalCurvedList"/>
    <dgm:cxn modelId="{9BA7EB9D-E59E-4380-B025-678A7B5CAE73}" type="presParOf" srcId="{E1728994-BE0F-48D7-B66C-3289323F1AF2}" destId="{E2B35C56-84DF-411E-9C5B-F3A9F30FEE30}" srcOrd="0" destOrd="0" presId="urn:microsoft.com/office/officeart/2008/layout/VerticalCurvedList"/>
    <dgm:cxn modelId="{1D6D5792-FD59-43B0-8AF8-C853F3F35F92}" type="presParOf" srcId="{E47670D7-E998-4C5D-B985-E43D8E564C0E}" destId="{DFF20BCD-6398-4244-9335-F5145B50E1D0}" srcOrd="5" destOrd="0" presId="urn:microsoft.com/office/officeart/2008/layout/VerticalCurvedList"/>
    <dgm:cxn modelId="{D6AEDDF9-20FC-40D8-9144-EE480E50836F}" type="presParOf" srcId="{E47670D7-E998-4C5D-B985-E43D8E564C0E}" destId="{81A3ADA1-A525-417B-A1DB-45B1A43AE8BE}" srcOrd="6" destOrd="0" presId="urn:microsoft.com/office/officeart/2008/layout/VerticalCurvedList"/>
    <dgm:cxn modelId="{251799F3-8CF6-4700-8159-CCEE77330A28}" type="presParOf" srcId="{81A3ADA1-A525-417B-A1DB-45B1A43AE8BE}" destId="{563716CF-AC04-4636-9A4C-F55A5BB93C6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4D4C19-0209-4895-A7D6-3E66A2286FFE}">
      <dsp:nvSpPr>
        <dsp:cNvPr id="0" name=""/>
        <dsp:cNvSpPr/>
      </dsp:nvSpPr>
      <dsp:spPr>
        <a:xfrm>
          <a:off x="-4086048" y="-627134"/>
          <a:ext cx="4869007" cy="4869007"/>
        </a:xfrm>
        <a:prstGeom prst="blockArc">
          <a:avLst>
            <a:gd name="adj1" fmla="val 18900000"/>
            <a:gd name="adj2" fmla="val 2700000"/>
            <a:gd name="adj3" fmla="val 444"/>
          </a:avLst>
        </a:pr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FB675E-F35D-47FE-A28F-2D38189B94B6}">
      <dsp:nvSpPr>
        <dsp:cNvPr id="0" name=""/>
        <dsp:cNvSpPr/>
      </dsp:nvSpPr>
      <dsp:spPr>
        <a:xfrm>
          <a:off x="503518" y="361473"/>
          <a:ext cx="7982790" cy="72294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840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700" kern="1200" dirty="0"/>
            <a:t>Interest in US Media &amp; Politics</a:t>
          </a:r>
        </a:p>
      </dsp:txBody>
      <dsp:txXfrm>
        <a:off x="503518" y="361473"/>
        <a:ext cx="7982790" cy="722947"/>
      </dsp:txXfrm>
    </dsp:sp>
    <dsp:sp modelId="{C8C09A72-0D89-46CA-A9EA-696496518920}">
      <dsp:nvSpPr>
        <dsp:cNvPr id="0" name=""/>
        <dsp:cNvSpPr/>
      </dsp:nvSpPr>
      <dsp:spPr>
        <a:xfrm>
          <a:off x="51675" y="271105"/>
          <a:ext cx="903684" cy="90368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C36414-D183-48E9-A6B7-D0E757515491}">
      <dsp:nvSpPr>
        <dsp:cNvPr id="0" name=""/>
        <dsp:cNvSpPr/>
      </dsp:nvSpPr>
      <dsp:spPr>
        <a:xfrm>
          <a:off x="769706" y="1413709"/>
          <a:ext cx="7719999" cy="72294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840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700" kern="1200" dirty="0"/>
            <a:t>Aware of the Opioid Epidemic</a:t>
          </a:r>
        </a:p>
      </dsp:txBody>
      <dsp:txXfrm>
        <a:off x="769706" y="1413709"/>
        <a:ext cx="7719999" cy="722947"/>
      </dsp:txXfrm>
    </dsp:sp>
    <dsp:sp modelId="{E2B35C56-84DF-411E-9C5B-F3A9F30FEE30}">
      <dsp:nvSpPr>
        <dsp:cNvPr id="0" name=""/>
        <dsp:cNvSpPr/>
      </dsp:nvSpPr>
      <dsp:spPr>
        <a:xfrm>
          <a:off x="314467" y="1355526"/>
          <a:ext cx="903684" cy="90368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F20BCD-6398-4244-9335-F5145B50E1D0}">
      <dsp:nvSpPr>
        <dsp:cNvPr id="0" name=""/>
        <dsp:cNvSpPr/>
      </dsp:nvSpPr>
      <dsp:spPr>
        <a:xfrm>
          <a:off x="503518" y="2530316"/>
          <a:ext cx="7982790" cy="72294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3840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700" kern="1200"/>
            <a:t>Availability of Data</a:t>
          </a:r>
          <a:endParaRPr lang="en-IE" sz="3700" kern="1200" dirty="0"/>
        </a:p>
      </dsp:txBody>
      <dsp:txXfrm>
        <a:off x="503518" y="2530316"/>
        <a:ext cx="7982790" cy="722947"/>
      </dsp:txXfrm>
    </dsp:sp>
    <dsp:sp modelId="{563716CF-AC04-4636-9A4C-F55A5BB93C6D}">
      <dsp:nvSpPr>
        <dsp:cNvPr id="0" name=""/>
        <dsp:cNvSpPr/>
      </dsp:nvSpPr>
      <dsp:spPr>
        <a:xfrm>
          <a:off x="51675" y="2439948"/>
          <a:ext cx="903684" cy="903684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17F50-CB6F-4681-9BB4-855DBA9BB15A}" type="datetimeFigureOut">
              <a:rPr lang="en-IE" smtClean="0"/>
              <a:t>24/05/2019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0CBA1-8105-41C0-A02D-AB20068DD76F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71800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mhsa.gov/data/sites/default/files/report_1965/ShortReport-1965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dirty="0"/>
              <a:t>SAMHDA </a:t>
            </a:r>
            <a:r>
              <a:rPr lang="en-GB" b="1" dirty="0"/>
              <a:t>Substance Abuse and Mental Health Data Archive – originally wanted geographic but since 2015 not </a:t>
            </a:r>
            <a:r>
              <a:rPr lang="en-GB" b="1" dirty="0" err="1"/>
              <a:t>publishhed</a:t>
            </a:r>
            <a:endParaRPr lang="en-GB" b="1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CBA1-8105-41C0-A02D-AB20068DD76F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9820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Fentanyl 50-100 times more potent than morphine. </a:t>
            </a:r>
            <a:r>
              <a:rPr lang="en-IE" dirty="0" err="1"/>
              <a:t>Cafentanil</a:t>
            </a:r>
            <a:r>
              <a:rPr lang="en-IE" dirty="0"/>
              <a:t> 100 times more potent than fentanyl </a:t>
            </a:r>
            <a:r>
              <a:rPr lang="en-IE" dirty="0" err="1"/>
              <a:t>ie</a:t>
            </a:r>
            <a:r>
              <a:rPr lang="en-IE" dirty="0"/>
              <a:t> 10000 times more than morphine/heroin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CBA1-8105-41C0-A02D-AB20068DD76F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40379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4000" dirty="0"/>
              <a:t>Mental health, impact on life, work, attitudes towards risk,  medical cover</a:t>
            </a:r>
          </a:p>
          <a:p>
            <a:endParaRPr lang="en-GB" sz="2400" dirty="0"/>
          </a:p>
          <a:p>
            <a:r>
              <a:rPr lang="en-GB" sz="2400" dirty="0"/>
              <a:t>Step 1: </a:t>
            </a:r>
            <a:r>
              <a:rPr lang="en-GB" sz="2400" b="1" dirty="0"/>
              <a:t>Calculate</a:t>
            </a:r>
            <a:r>
              <a:rPr lang="en-GB" sz="2400" dirty="0"/>
              <a:t> the mean (Total of all samples divided by the number of samples). Step 2: </a:t>
            </a:r>
            <a:r>
              <a:rPr lang="en-GB" sz="2400" b="1" dirty="0"/>
              <a:t>Calculate</a:t>
            </a:r>
            <a:r>
              <a:rPr lang="en-GB" sz="2400" dirty="0"/>
              <a:t> each measurement's </a:t>
            </a:r>
            <a:r>
              <a:rPr lang="en-GB" sz="2400" b="1" dirty="0"/>
              <a:t>deviation</a:t>
            </a:r>
            <a:r>
              <a:rPr lang="en-GB" sz="2400" dirty="0"/>
              <a:t> from the mean (Mean minus the individual measurement). Step 3: Square each </a:t>
            </a:r>
            <a:r>
              <a:rPr lang="en-GB" sz="2400" b="1" dirty="0"/>
              <a:t>deviation</a:t>
            </a:r>
            <a:r>
              <a:rPr lang="en-GB" sz="2400" dirty="0"/>
              <a:t> from mean. Squared negatives become positive.</a:t>
            </a:r>
            <a:endParaRPr lang="en-IE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CBA1-8105-41C0-A02D-AB20068DD76F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47454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4000" dirty="0"/>
              <a:t>Snorting / Injecting. Mixing with other drugs or alcohol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CBA1-8105-41C0-A02D-AB20068DD76F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19233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3200" dirty="0"/>
              <a:t>2013, </a:t>
            </a:r>
            <a:r>
              <a:rPr lang="en-GB" sz="3200" dirty="0">
                <a:hlinkClick r:id="rId3"/>
              </a:rPr>
              <a:t>nearly 45 million prescriptions</a:t>
            </a:r>
            <a:r>
              <a:rPr lang="en-GB" sz="3200" dirty="0"/>
              <a:t> Demerol also known as pethidine</a:t>
            </a:r>
            <a:endParaRPr lang="en-IE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CBA1-8105-41C0-A02D-AB20068DD76F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97616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860 page codebook, 2660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0CBA1-8105-41C0-A02D-AB20068DD76F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52310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ACBB-7AFB-9049-8529-0E520E5CE7A4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19EC-7E43-A042-84CB-C247457F596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987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ACBB-7AFB-9049-8529-0E520E5CE7A4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19EC-7E43-A042-84CB-C247457F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01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ACBB-7AFB-9049-8529-0E520E5CE7A4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19EC-7E43-A042-84CB-C247457F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69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ACBB-7AFB-9049-8529-0E520E5CE7A4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19EC-7E43-A042-84CB-C247457F596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5503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ACBB-7AFB-9049-8529-0E520E5CE7A4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19EC-7E43-A042-84CB-C247457F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58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ACBB-7AFB-9049-8529-0E520E5CE7A4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19EC-7E43-A042-84CB-C247457F596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8999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ACBB-7AFB-9049-8529-0E520E5CE7A4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19EC-7E43-A042-84CB-C247457F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1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ACBB-7AFB-9049-8529-0E520E5CE7A4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19EC-7E43-A042-84CB-C247457F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44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ACBB-7AFB-9049-8529-0E520E5CE7A4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19EC-7E43-A042-84CB-C247457F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332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ACBB-7AFB-9049-8529-0E520E5CE7A4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19EC-7E43-A042-84CB-C247457F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5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ACBB-7AFB-9049-8529-0E520E5CE7A4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19EC-7E43-A042-84CB-C247457F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44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ACBB-7AFB-9049-8529-0E520E5CE7A4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19EC-7E43-A042-84CB-C247457F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ACBB-7AFB-9049-8529-0E520E5CE7A4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19EC-7E43-A042-84CB-C247457F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2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ACBB-7AFB-9049-8529-0E520E5CE7A4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19EC-7E43-A042-84CB-C247457F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3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ACBB-7AFB-9049-8529-0E520E5CE7A4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19EC-7E43-A042-84CB-C247457F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38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ACBB-7AFB-9049-8529-0E520E5CE7A4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19EC-7E43-A042-84CB-C247457F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3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ACBB-7AFB-9049-8529-0E520E5CE7A4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119EC-7E43-A042-84CB-C247457F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68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5D1ACBB-7AFB-9049-8529-0E520E5CE7A4}" type="datetimeFigureOut">
              <a:rPr lang="en-US" smtClean="0"/>
              <a:t>5/24/2019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8A119EC-7E43-A042-84CB-C247457F5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81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kok3210/DT265AProject" TargetMode="External"/><Relationship Id="rId2" Type="http://schemas.openxmlformats.org/officeDocument/2006/relationships/hyperlink" Target="https://public.tableau.com/profile/rosiekeogh#!/vizhome/PainRelieverMisuse_NSDUH2017/StoryHom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public.tableau.com/profile/rosiekeogh#!/vizhome/PainRelieverMisuse_NSDUH2017/StoryHom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F806943C-BF32-4BF1-B6A7-69D90A70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4753" y="628617"/>
            <a:ext cx="6559859" cy="302898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DT265A Individual Project</a:t>
            </a:r>
            <a:br>
              <a:rPr lang="en-US" sz="2800" dirty="0"/>
            </a:br>
            <a:r>
              <a:rPr lang="en-IE" sz="2800" dirty="0"/>
              <a:t>Prescription Pain Reliever Misuse</a:t>
            </a:r>
            <a:br>
              <a:rPr lang="en-IE" sz="2800" dirty="0"/>
            </a:br>
            <a:br>
              <a:rPr lang="en-IE" sz="2800" dirty="0"/>
            </a:br>
            <a:r>
              <a:rPr lang="en-GB" sz="2800" dirty="0"/>
              <a:t>Analysis of the US 2017 </a:t>
            </a:r>
            <a:br>
              <a:rPr lang="en-GB" sz="2800" dirty="0"/>
            </a:br>
            <a:r>
              <a:rPr lang="en-GB" sz="2800" dirty="0"/>
              <a:t>National Survey on</a:t>
            </a:r>
            <a:br>
              <a:rPr lang="en-GB" sz="2800" dirty="0"/>
            </a:br>
            <a:r>
              <a:rPr lang="en-IE" sz="2800" dirty="0"/>
              <a:t>Drug Use and Health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44753" y="3843868"/>
            <a:ext cx="6709972" cy="272626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Rosemary Keogh</a:t>
            </a:r>
          </a:p>
          <a:p>
            <a:r>
              <a:rPr lang="en-US" dirty="0"/>
              <a:t>Data Analytics</a:t>
            </a:r>
          </a:p>
          <a:p>
            <a:endParaRPr lang="en-US" dirty="0"/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https://public.tableau.com/profile/rosiekeogh#!/vizhome/PainRelieverMisuse_NSDUH2017/StoryHome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https://github.com/rkok3210/DT265AProject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878C6BF-28C8-4E12-B854-7A830D3E6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5747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025B0-91F4-4731-8D8B-84AC051D51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l="12600" r="3285"/>
          <a:stretch/>
        </p:blipFill>
        <p:spPr>
          <a:xfrm>
            <a:off x="586181" y="489453"/>
            <a:ext cx="3522892" cy="2795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A2344-A702-4776-B2A9-4A967E068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3953253"/>
            <a:ext cx="3725990" cy="205588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D6A7568C-128C-4A8A-81BA-1BED2DDAD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BED0B87-F053-4FB5-ABC4-24F3C041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940DFC-0E04-4FC7-88F7-5D4AF780C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6C4A8A1-0543-412C-B5E6-803A174A7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29E161-7520-4B3D-B83D-41D496291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24BCAEE-76B1-447C-AFFB-F827F42F5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5458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370" y="546990"/>
            <a:ext cx="8534400" cy="1507067"/>
          </a:xfrm>
        </p:spPr>
        <p:txBody>
          <a:bodyPr/>
          <a:lstStyle/>
          <a:p>
            <a:r>
              <a:rPr lang="en-US" dirty="0"/>
              <a:t>Background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964" y="1070810"/>
            <a:ext cx="10854072" cy="3615267"/>
          </a:xfrm>
        </p:spPr>
        <p:txBody>
          <a:bodyPr/>
          <a:lstStyle/>
          <a:p>
            <a:r>
              <a:rPr lang="en-US" dirty="0"/>
              <a:t>Reviewed current work in the field</a:t>
            </a:r>
          </a:p>
          <a:p>
            <a:r>
              <a:rPr lang="en-US" dirty="0"/>
              <a:t>Ideas of variables to explore</a:t>
            </a:r>
          </a:p>
          <a:p>
            <a:r>
              <a:rPr lang="en-US" dirty="0"/>
              <a:t>Mainly regression, adjusted odds ratios, no </a:t>
            </a:r>
            <a:r>
              <a:rPr lang="en-US" dirty="0" err="1"/>
              <a:t>visualisations</a:t>
            </a:r>
            <a:endParaRPr lang="en-US" dirty="0"/>
          </a:p>
          <a:p>
            <a:r>
              <a:rPr lang="en-US" dirty="0"/>
              <a:t>Mostly SAS &amp; Python</a:t>
            </a:r>
          </a:p>
        </p:txBody>
      </p:sp>
    </p:spTree>
    <p:extLst>
      <p:ext uri="{BB962C8B-B14F-4D97-AF65-F5344CB8AC3E}">
        <p14:creationId xmlns:p14="http://schemas.microsoft.com/office/powerpoint/2010/main" val="113721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56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58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60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62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64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86" name="Rectangle 66">
            <a:extLst>
              <a:ext uri="{FF2B5EF4-FFF2-40B4-BE49-F238E27FC236}">
                <a16:creationId xmlns:a16="http://schemas.microsoft.com/office/drawing/2014/main" id="{B286854B-B21B-48EE-829A-428BD17B8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2710" y="628617"/>
            <a:ext cx="3971902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Methodology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2709" y="3843868"/>
            <a:ext cx="4025291" cy="15647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/>
              <a:t>Based around CRISP-DM</a:t>
            </a:r>
          </a:p>
        </p:txBody>
      </p:sp>
      <p:sp>
        <p:nvSpPr>
          <p:cNvPr id="87" name="Snip Diagonal Corner Rectangle 6">
            <a:extLst>
              <a:ext uri="{FF2B5EF4-FFF2-40B4-BE49-F238E27FC236}">
                <a16:creationId xmlns:a16="http://schemas.microsoft.com/office/drawing/2014/main" id="{62D24C17-45DC-4B8B-B48E-F2A226EED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" name="Freeform 25">
            <a:extLst>
              <a:ext uri="{FF2B5EF4-FFF2-40B4-BE49-F238E27FC236}">
                <a16:creationId xmlns:a16="http://schemas.microsoft.com/office/drawing/2014/main" id="{C0B35EEF-F0B5-457B-BE6F-B61267EBB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073" y="794540"/>
            <a:ext cx="3311118" cy="1693722"/>
          </a:xfrm>
          <a:custGeom>
            <a:avLst/>
            <a:gdLst>
              <a:gd name="connsiteX0" fmla="*/ 534609 w 3311118"/>
              <a:gd name="connsiteY0" fmla="*/ 0 h 1693722"/>
              <a:gd name="connsiteX1" fmla="*/ 3311118 w 3311118"/>
              <a:gd name="connsiteY1" fmla="*/ 0 h 1693722"/>
              <a:gd name="connsiteX2" fmla="*/ 3311118 w 3311118"/>
              <a:gd name="connsiteY2" fmla="*/ 1693722 h 1693722"/>
              <a:gd name="connsiteX3" fmla="*/ 0 w 3311118"/>
              <a:gd name="connsiteY3" fmla="*/ 1693722 h 1693722"/>
              <a:gd name="connsiteX4" fmla="*/ 0 w 3311118"/>
              <a:gd name="connsiteY4" fmla="*/ 534609 h 169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693722">
                <a:moveTo>
                  <a:pt x="534609" y="0"/>
                </a:moveTo>
                <a:lnTo>
                  <a:pt x="3311118" y="0"/>
                </a:lnTo>
                <a:lnTo>
                  <a:pt x="3311118" y="1693722"/>
                </a:lnTo>
                <a:lnTo>
                  <a:pt x="0" y="1693722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C8D07-539D-4676-8EB2-0B43C119615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94"/>
          <a:stretch/>
        </p:blipFill>
        <p:spPr>
          <a:xfrm>
            <a:off x="1434754" y="2618147"/>
            <a:ext cx="2043617" cy="3124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4E038F-4E75-4B05-86EF-4A63FE8F7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579" y="858434"/>
            <a:ext cx="2790846" cy="3109577"/>
          </a:xfrm>
          <a:prstGeom prst="rect">
            <a:avLst/>
          </a:prstGeom>
        </p:spPr>
      </p:pic>
      <p:sp useBgFill="1">
        <p:nvSpPr>
          <p:cNvPr id="73" name="Freeform 28">
            <a:extLst>
              <a:ext uri="{FF2B5EF4-FFF2-40B4-BE49-F238E27FC236}">
                <a16:creationId xmlns:a16="http://schemas.microsoft.com/office/drawing/2014/main" id="{8D6C28F2-A53D-4790-950F-13F5F6D28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3579" y="4164226"/>
            <a:ext cx="2790845" cy="1577939"/>
          </a:xfrm>
          <a:custGeom>
            <a:avLst/>
            <a:gdLst>
              <a:gd name="connsiteX0" fmla="*/ 0 w 2790845"/>
              <a:gd name="connsiteY0" fmla="*/ 0 h 1577939"/>
              <a:gd name="connsiteX1" fmla="*/ 2790845 w 2790845"/>
              <a:gd name="connsiteY1" fmla="*/ 0 h 1577939"/>
              <a:gd name="connsiteX2" fmla="*/ 2790845 w 2790845"/>
              <a:gd name="connsiteY2" fmla="*/ 1043331 h 1577939"/>
              <a:gd name="connsiteX3" fmla="*/ 2256237 w 2790845"/>
              <a:gd name="connsiteY3" fmla="*/ 1577939 h 1577939"/>
              <a:gd name="connsiteX4" fmla="*/ 0 w 2790845"/>
              <a:gd name="connsiteY4" fmla="*/ 1577939 h 157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577939">
                <a:moveTo>
                  <a:pt x="0" y="0"/>
                </a:moveTo>
                <a:lnTo>
                  <a:pt x="2790845" y="0"/>
                </a:lnTo>
                <a:lnTo>
                  <a:pt x="2790845" y="1043331"/>
                </a:lnTo>
                <a:lnTo>
                  <a:pt x="2256237" y="1577939"/>
                </a:lnTo>
                <a:lnTo>
                  <a:pt x="0" y="157793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D715EE1-7593-40E5-8F38-30FF7B5E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8" name="Straight Connector 75">
              <a:extLst>
                <a:ext uri="{FF2B5EF4-FFF2-40B4-BE49-F238E27FC236}">
                  <a16:creationId xmlns:a16="http://schemas.microsoft.com/office/drawing/2014/main" id="{361944BC-FE08-4F38-ACF6-08AE0D92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2E8037F-AA3D-481E-A606-FE219569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079CA50-3DA4-4E34-9257-305BAE347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9938B86-920F-440F-97A2-4C082D99A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3B1810B-9E42-4AEC-92EC-378964CC7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724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10">
            <a:extLst>
              <a:ext uri="{FF2B5EF4-FFF2-40B4-BE49-F238E27FC236}">
                <a16:creationId xmlns:a16="http://schemas.microsoft.com/office/drawing/2014/main" id="{0512F9CB-A1A0-4043-A103-F6A4B94B69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2">
            <a:extLst>
              <a:ext uri="{FF2B5EF4-FFF2-40B4-BE49-F238E27FC236}">
                <a16:creationId xmlns:a16="http://schemas.microsoft.com/office/drawing/2014/main" id="{ADBE6588-EE16-4389-857C-86A156D49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4">
            <a:extLst>
              <a:ext uri="{FF2B5EF4-FFF2-40B4-BE49-F238E27FC236}">
                <a16:creationId xmlns:a16="http://schemas.microsoft.com/office/drawing/2014/main" id="{17FD48D2-B0A7-413D-B947-AA55AC129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6">
            <a:extLst>
              <a:ext uri="{FF2B5EF4-FFF2-40B4-BE49-F238E27FC236}">
                <a16:creationId xmlns:a16="http://schemas.microsoft.com/office/drawing/2014/main" id="{2BE668D0-D906-4EEE-B32F-8C028624B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8">
            <a:extLst>
              <a:ext uri="{FF2B5EF4-FFF2-40B4-BE49-F238E27FC236}">
                <a16:creationId xmlns:a16="http://schemas.microsoft.com/office/drawing/2014/main" id="{D1DE67A3-B8F6-4CFD-A8E0-D15200F23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20">
            <a:extLst>
              <a:ext uri="{FF2B5EF4-FFF2-40B4-BE49-F238E27FC236}">
                <a16:creationId xmlns:a16="http://schemas.microsoft.com/office/drawing/2014/main" id="{7E76E764-7D03-4403-9B9D-7FBE8FDAA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FE7-25CD-4D17-9407-5F5AAE233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0" y="4008962"/>
            <a:ext cx="10838972" cy="1419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DATA </a:t>
            </a:r>
            <a:r>
              <a:rPr lang="en-US" dirty="0" err="1">
                <a:solidFill>
                  <a:srgbClr val="FFFFFF"/>
                </a:solidFill>
              </a:rPr>
              <a:t>Visualisation</a:t>
            </a:r>
            <a:r>
              <a:rPr lang="en-US" dirty="0">
                <a:solidFill>
                  <a:srgbClr val="FFFFFF"/>
                </a:solidFill>
              </a:rPr>
              <a:t> approach – ANDY Kirk</a:t>
            </a:r>
          </a:p>
        </p:txBody>
      </p:sp>
      <p:sp useBgFill="1">
        <p:nvSpPr>
          <p:cNvPr id="38" name="Snip Diagonal Corner Rectangle 6">
            <a:extLst>
              <a:ext uri="{FF2B5EF4-FFF2-40B4-BE49-F238E27FC236}">
                <a16:creationId xmlns:a16="http://schemas.microsoft.com/office/drawing/2014/main" id="{FCEE49A1-138E-4B5B-ACEB-C61A5C591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947" y="654449"/>
            <a:ext cx="5212106" cy="3199796"/>
          </a:xfrm>
          <a:prstGeom prst="snip2DiagRect">
            <a:avLst>
              <a:gd name="adj1" fmla="val 15758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196782-E043-4090-A0E3-674C8D11F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7032" y="1858211"/>
            <a:ext cx="4240388" cy="823134"/>
          </a:xfrm>
          <a:prstGeom prst="rect">
            <a:avLst/>
          </a:prstGeom>
        </p:spPr>
      </p:pic>
      <p:grpSp>
        <p:nvGrpSpPr>
          <p:cNvPr id="39" name="Group 24">
            <a:extLst>
              <a:ext uri="{FF2B5EF4-FFF2-40B4-BE49-F238E27FC236}">
                <a16:creationId xmlns:a16="http://schemas.microsoft.com/office/drawing/2014/main" id="{4C5F9751-5C17-4A6E-B14B-E470DE730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27E3FD-D9DF-4992-B8FA-601F41037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F9545A5-23B6-4BAD-BBD2-0DAA9C0A8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F03D121-7989-4398-BEE8-0208851A0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5D0FAB-D1B6-4544-836C-75FB75622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FB23E85-CD62-4E51-96C9-ECCEFE8FF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41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323" y="312374"/>
            <a:ext cx="8534400" cy="1507067"/>
          </a:xfrm>
        </p:spPr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1" y="1065907"/>
            <a:ext cx="10781465" cy="4721282"/>
          </a:xfrm>
        </p:spPr>
        <p:txBody>
          <a:bodyPr>
            <a:noAutofit/>
          </a:bodyPr>
          <a:lstStyle/>
          <a:p>
            <a:endParaRPr lang="en-GB" sz="2800" dirty="0"/>
          </a:p>
          <a:p>
            <a:r>
              <a:rPr lang="en-GB" sz="2800" dirty="0"/>
              <a:t>Used R to get the data into a tidy format from SPSS and R file for analysis and then wrote the results to a csv file</a:t>
            </a:r>
          </a:p>
          <a:p>
            <a:r>
              <a:rPr lang="en-GB" sz="2800" dirty="0"/>
              <a:t>Some initial exploration in R – survey package, crosstabs, chi-square</a:t>
            </a:r>
          </a:p>
          <a:p>
            <a:r>
              <a:rPr lang="en-GB" sz="2800" dirty="0"/>
              <a:t>Tableau to visualize the data and put it into a story using dashboards</a:t>
            </a:r>
          </a:p>
          <a:p>
            <a:r>
              <a:rPr lang="en-GB" sz="2800" dirty="0"/>
              <a:t>Tableau better for story telling and for user insights</a:t>
            </a:r>
          </a:p>
          <a:p>
            <a:r>
              <a:rPr lang="en-GB" sz="2800" dirty="0"/>
              <a:t>Having related data side by side gives new insights</a:t>
            </a:r>
          </a:p>
        </p:txBody>
      </p:sp>
    </p:spTree>
    <p:extLst>
      <p:ext uri="{BB962C8B-B14F-4D97-AF65-F5344CB8AC3E}">
        <p14:creationId xmlns:p14="http://schemas.microsoft.com/office/powerpoint/2010/main" val="160071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12">
            <a:extLst>
              <a:ext uri="{FF2B5EF4-FFF2-40B4-BE49-F238E27FC236}">
                <a16:creationId xmlns:a16="http://schemas.microsoft.com/office/drawing/2014/main" id="{CBEC666E-043C-4EA7-B3A5-55D2F52D5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845" y="681567"/>
            <a:ext cx="5627258" cy="1507067"/>
          </a:xfrm>
        </p:spPr>
        <p:txBody>
          <a:bodyPr>
            <a:normAutofit/>
          </a:bodyPr>
          <a:lstStyle/>
          <a:p>
            <a:r>
              <a:rPr lang="en-US"/>
              <a:t>FILES</a:t>
            </a:r>
            <a:endParaRPr lang="en-US" dirty="0"/>
          </a:p>
        </p:txBody>
      </p:sp>
      <p:sp>
        <p:nvSpPr>
          <p:cNvPr id="44" name="Snip Diagonal Corner Rectangle 16">
            <a:extLst>
              <a:ext uri="{FF2B5EF4-FFF2-40B4-BE49-F238E27FC236}">
                <a16:creationId xmlns:a16="http://schemas.microsoft.com/office/drawing/2014/main" id="{D05C369B-0FDD-402D-9EE1-858137FB5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1518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EF20D-738C-46F1-B24B-96FAEC9D8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23" r="25675" b="-1"/>
          <a:stretch/>
        </p:blipFill>
        <p:spPr>
          <a:xfrm>
            <a:off x="800558" y="786118"/>
            <a:ext cx="3337560" cy="2404227"/>
          </a:xfrm>
          <a:custGeom>
            <a:avLst/>
            <a:gdLst>
              <a:gd name="connsiteX0" fmla="*/ 384420 w 3337560"/>
              <a:gd name="connsiteY0" fmla="*/ 0 h 2404227"/>
              <a:gd name="connsiteX1" fmla="*/ 3337560 w 3337560"/>
              <a:gd name="connsiteY1" fmla="*/ 0 h 2404227"/>
              <a:gd name="connsiteX2" fmla="*/ 3337560 w 3337560"/>
              <a:gd name="connsiteY2" fmla="*/ 2404227 h 2404227"/>
              <a:gd name="connsiteX3" fmla="*/ 0 w 3337560"/>
              <a:gd name="connsiteY3" fmla="*/ 2404227 h 2404227"/>
              <a:gd name="connsiteX4" fmla="*/ 0 w 3337560"/>
              <a:gd name="connsiteY4" fmla="*/ 384420 h 2404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560" h="2404227">
                <a:moveTo>
                  <a:pt x="384420" y="0"/>
                </a:moveTo>
                <a:lnTo>
                  <a:pt x="3337560" y="0"/>
                </a:lnTo>
                <a:lnTo>
                  <a:pt x="3337560" y="2404227"/>
                </a:lnTo>
                <a:lnTo>
                  <a:pt x="0" y="2404227"/>
                </a:lnTo>
                <a:lnTo>
                  <a:pt x="0" y="384420"/>
                </a:lnTo>
                <a:close/>
              </a:path>
            </a:pathLst>
          </a:custGeom>
        </p:spPr>
      </p:pic>
      <p:pic>
        <p:nvPicPr>
          <p:cNvPr id="45" name="Content Placeholder 3">
            <a:extLst>
              <a:ext uri="{FF2B5EF4-FFF2-40B4-BE49-F238E27FC236}">
                <a16:creationId xmlns:a16="http://schemas.microsoft.com/office/drawing/2014/main" id="{5DE69B33-2677-4917-88A4-FE694E645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68" b="-2"/>
          <a:stretch/>
        </p:blipFill>
        <p:spPr>
          <a:xfrm>
            <a:off x="800558" y="3344575"/>
            <a:ext cx="3337560" cy="2397590"/>
          </a:xfrm>
          <a:custGeom>
            <a:avLst/>
            <a:gdLst>
              <a:gd name="connsiteX0" fmla="*/ 0 w 3337560"/>
              <a:gd name="connsiteY0" fmla="*/ 0 h 2397590"/>
              <a:gd name="connsiteX1" fmla="*/ 3337560 w 3337560"/>
              <a:gd name="connsiteY1" fmla="*/ 0 h 2397590"/>
              <a:gd name="connsiteX2" fmla="*/ 3337560 w 3337560"/>
              <a:gd name="connsiteY2" fmla="*/ 2013170 h 2397590"/>
              <a:gd name="connsiteX3" fmla="*/ 2953140 w 3337560"/>
              <a:gd name="connsiteY3" fmla="*/ 2397590 h 2397590"/>
              <a:gd name="connsiteX4" fmla="*/ 0 w 3337560"/>
              <a:gd name="connsiteY4" fmla="*/ 2397590 h 239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7560" h="2397590">
                <a:moveTo>
                  <a:pt x="0" y="0"/>
                </a:moveTo>
                <a:lnTo>
                  <a:pt x="3337560" y="0"/>
                </a:lnTo>
                <a:lnTo>
                  <a:pt x="3337560" y="2013170"/>
                </a:lnTo>
                <a:lnTo>
                  <a:pt x="2953140" y="2397590"/>
                </a:lnTo>
                <a:lnTo>
                  <a:pt x="0" y="2397590"/>
                </a:lnTo>
                <a:close/>
              </a:path>
            </a:pathLst>
          </a:cu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1D5153D-8501-4682-AFF9-479A8F839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4694" y="180597"/>
            <a:ext cx="6253792" cy="3615267"/>
          </a:xfrm>
        </p:spPr>
        <p:txBody>
          <a:bodyPr>
            <a:normAutofit/>
          </a:bodyPr>
          <a:lstStyle/>
          <a:p>
            <a:r>
              <a:rPr lang="en-US"/>
              <a:t>Source of data SPSS, R Workspace and TSV files</a:t>
            </a:r>
            <a:endParaRPr lang="en-US" dirty="0"/>
          </a:p>
        </p:txBody>
      </p:sp>
      <p:grpSp>
        <p:nvGrpSpPr>
          <p:cNvPr id="46" name="Group 16">
            <a:extLst>
              <a:ext uri="{FF2B5EF4-FFF2-40B4-BE49-F238E27FC236}">
                <a16:creationId xmlns:a16="http://schemas.microsoft.com/office/drawing/2014/main" id="{ADDE2C3E-3205-470A-BD3C-E856A8E21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9FA431E-B32D-412B-8EE8-27BFACD9B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F1AC587-B106-44DD-92F0-2DCA0B700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FFBA5D3-FE61-4D23-AB2F-EC12CE5A6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A661ABF-E2D0-44E1-9762-393FF470A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0F6BF17-560A-4388-83EB-CD5FABE5D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2AB929F-7CA2-457E-BBC9-A4A860C9A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334" y="2834002"/>
            <a:ext cx="7418552" cy="2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78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2">
            <a:extLst>
              <a:ext uri="{FF2B5EF4-FFF2-40B4-BE49-F238E27FC236}">
                <a16:creationId xmlns:a16="http://schemas.microsoft.com/office/drawing/2014/main" id="{D6F819BF-BEC4-454B-82CF-C7F192640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2710" y="620722"/>
            <a:ext cx="3382941" cy="1142462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Presentations of Results</a:t>
            </a:r>
          </a:p>
        </p:txBody>
      </p:sp>
      <p:sp useBgFill="1">
        <p:nvSpPr>
          <p:cNvPr id="35" name="Snip Diagonal Corner Rectangle 21">
            <a:extLst>
              <a:ext uri="{FF2B5EF4-FFF2-40B4-BE49-F238E27FC236}">
                <a16:creationId xmlns:a16="http://schemas.microsoft.com/office/drawing/2014/main" id="{79D5C3D0-88DD-405B-A549-4B5C3712E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12" y="641648"/>
            <a:ext cx="6575496" cy="5286838"/>
          </a:xfrm>
          <a:prstGeom prst="snip2DiagRect">
            <a:avLst>
              <a:gd name="adj1" fmla="val 8741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AE5F00-2FA0-4F74-AB52-1A53F826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27" y="849053"/>
            <a:ext cx="5278836" cy="50016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2710" y="1822449"/>
            <a:ext cx="4131906" cy="3359151"/>
          </a:xfrm>
        </p:spPr>
        <p:txBody>
          <a:bodyPr anchor="t">
            <a:normAutofit lnSpcReduction="10000"/>
          </a:bodyPr>
          <a:lstStyle/>
          <a:p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44 visualisations (worksheets are hidden)</a:t>
            </a:r>
          </a:p>
          <a:p>
            <a:pPr marL="0" indent="0">
              <a:buNone/>
            </a:pPr>
            <a:endParaRPr lang="en-GB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 dashboards presented in one storyboard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F496F"/>
              </a:solidFill>
            </a:endParaRPr>
          </a:p>
        </p:txBody>
      </p:sp>
      <p:grpSp>
        <p:nvGrpSpPr>
          <p:cNvPr id="36" name="Group 26">
            <a:extLst>
              <a:ext uri="{FF2B5EF4-FFF2-40B4-BE49-F238E27FC236}">
                <a16:creationId xmlns:a16="http://schemas.microsoft.com/office/drawing/2014/main" id="{B29E1950-A366-48B7-8DAB-726C0DE5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24123CD-2156-4134-A3FB-C82036B5F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2DAEA8-4DC7-4972-8972-06976C61D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33B16A3-1C35-4E6B-88DA-2A2550F94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06381D1-240B-4A28-88D3-6ACC575DC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C8CFC7B-B818-47F0-AE87-6B34B07D1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277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D6F819BF-BEC4-454B-82CF-C7F192640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2710" y="620722"/>
            <a:ext cx="3382941" cy="1142462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Presentations of Results</a:t>
            </a:r>
          </a:p>
        </p:txBody>
      </p:sp>
      <p:sp useBgFill="1">
        <p:nvSpPr>
          <p:cNvPr id="11" name="Snip Diagonal Corner Rectangle 21">
            <a:extLst>
              <a:ext uri="{FF2B5EF4-FFF2-40B4-BE49-F238E27FC236}">
                <a16:creationId xmlns:a16="http://schemas.microsoft.com/office/drawing/2014/main" id="{79D5C3D0-88DD-405B-A549-4B5C3712E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12" y="641648"/>
            <a:ext cx="6575496" cy="5286838"/>
          </a:xfrm>
          <a:prstGeom prst="snip2DiagRect">
            <a:avLst>
              <a:gd name="adj1" fmla="val 8741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de2">
            <a:hlinkClick r:id="rId2"/>
            <a:extLst>
              <a:ext uri="{FF2B5EF4-FFF2-40B4-BE49-F238E27FC236}">
                <a16:creationId xmlns:a16="http://schemas.microsoft.com/office/drawing/2014/main" id="{5617A2F3-00D9-40E8-85FC-8A955C94A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49" y="751014"/>
            <a:ext cx="5497429" cy="49880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2710" y="1822449"/>
            <a:ext cx="3479419" cy="2922591"/>
          </a:xfrm>
        </p:spPr>
        <p:txBody>
          <a:bodyPr anchor="t">
            <a:normAutofit lnSpcReduction="10000"/>
          </a:bodyPr>
          <a:lstStyle/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srgbClr val="0F496F"/>
                </a:solidFill>
              </a:rPr>
              <a:t>Approx</a:t>
            </a:r>
            <a:r>
              <a:rPr lang="en-US" dirty="0">
                <a:solidFill>
                  <a:srgbClr val="0F496F"/>
                </a:solidFill>
              </a:rPr>
              <a:t> 10 million prescription pain reliever misusers in 2017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F496F"/>
              </a:solidFill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F496F"/>
                </a:solidFill>
              </a:rPr>
              <a:t>Mainly White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F496F"/>
              </a:solidFill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F496F"/>
                </a:solidFill>
              </a:rPr>
              <a:t>All Incomes, All Ages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0F496F"/>
              </a:solidFill>
            </a:endParaRP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F496F"/>
                </a:solidFill>
              </a:rPr>
              <a:t>Racial and Age Differences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9E1950-A366-48B7-8DAB-726C0DE5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24123CD-2156-4134-A3FB-C82036B5F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2DAEA8-4DC7-4972-8972-06976C61D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33B16A3-1C35-4E6B-88DA-2A2550F94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06381D1-240B-4A28-88D3-6ACC575DC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C8CFC7B-B818-47F0-AE87-6B34B07D1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8905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77069"/>
            <a:ext cx="8534400" cy="1507067"/>
          </a:xfrm>
        </p:spPr>
        <p:txBody>
          <a:bodyPr/>
          <a:lstStyle/>
          <a:p>
            <a:r>
              <a:rPr lang="en-US" dirty="0"/>
              <a:t>Behind the scenes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916140"/>
            <a:ext cx="8534400" cy="3025720"/>
          </a:xfrm>
        </p:spPr>
        <p:txBody>
          <a:bodyPr>
            <a:normAutofit/>
          </a:bodyPr>
          <a:lstStyle/>
          <a:p>
            <a:r>
              <a:rPr lang="en-US" dirty="0"/>
              <a:t>Renaming Variables, Grouping Subtypes, Aliases</a:t>
            </a:r>
          </a:p>
          <a:p>
            <a:r>
              <a:rPr lang="en-US" dirty="0"/>
              <a:t>Adding calculations for </a:t>
            </a:r>
            <a:r>
              <a:rPr lang="en-US" dirty="0" err="1"/>
              <a:t>colours</a:t>
            </a:r>
            <a:r>
              <a:rPr lang="en-US" dirty="0"/>
              <a:t>, details, tooltips etc.</a:t>
            </a:r>
          </a:p>
          <a:p>
            <a:r>
              <a:rPr lang="en-US" dirty="0"/>
              <a:t>Including Survey Weights</a:t>
            </a:r>
          </a:p>
          <a:p>
            <a:r>
              <a:rPr lang="en-US" dirty="0"/>
              <a:t>Layout and Design</a:t>
            </a:r>
          </a:p>
          <a:p>
            <a:r>
              <a:rPr lang="en-US" dirty="0" err="1"/>
              <a:t>Colour</a:t>
            </a:r>
            <a:r>
              <a:rPr lang="en-US" dirty="0"/>
              <a:t> Palettes</a:t>
            </a:r>
          </a:p>
          <a:p>
            <a:r>
              <a:rPr lang="en-US" dirty="0"/>
              <a:t>Checking Calculations, Rounding Percentages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B6F3EF-87EF-46E9-85BC-F6E39CEAC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42" y="265958"/>
            <a:ext cx="4613163" cy="32247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85245C-3880-4576-AA82-1FD030FD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645" y="3543939"/>
            <a:ext cx="4627459" cy="322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3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577069"/>
            <a:ext cx="8534400" cy="1507067"/>
          </a:xfrm>
        </p:spPr>
        <p:txBody>
          <a:bodyPr/>
          <a:lstStyle/>
          <a:p>
            <a:r>
              <a:rPr lang="en-US" dirty="0"/>
              <a:t>Behind the scenes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521517"/>
            <a:ext cx="8534400" cy="30257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FECE8-0417-4A77-A3AB-5A311E82A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755" y="2012755"/>
            <a:ext cx="2895351" cy="194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4B7D27-6854-46F0-92B6-2D50B50A1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646" y="3861456"/>
            <a:ext cx="2607352" cy="1942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7256C8-57CC-443A-B005-5D846BC58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59" y="2198719"/>
            <a:ext cx="3951457" cy="3106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DC03C0-230D-4A74-AE72-9FAD5FD63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274" y="4414430"/>
            <a:ext cx="3994313" cy="1780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C5335C-4C5B-4ABC-8D13-F46CD19E2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4420" y="1113030"/>
            <a:ext cx="2560578" cy="231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9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527" y="-67734"/>
            <a:ext cx="8534400" cy="1507067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527" y="911503"/>
            <a:ext cx="10066862" cy="4598960"/>
          </a:xfrm>
        </p:spPr>
        <p:txBody>
          <a:bodyPr/>
          <a:lstStyle/>
          <a:p>
            <a:r>
              <a:rPr lang="en-US" sz="2800" dirty="0"/>
              <a:t>Good insights into the data</a:t>
            </a:r>
          </a:p>
          <a:p>
            <a:r>
              <a:rPr lang="en-US" sz="2800" dirty="0"/>
              <a:t>Variations by race, age and gender evident</a:t>
            </a:r>
          </a:p>
          <a:p>
            <a:r>
              <a:rPr lang="en-US" sz="2800" dirty="0"/>
              <a:t>More worked needed on presentation and formats</a:t>
            </a:r>
          </a:p>
          <a:p>
            <a:r>
              <a:rPr lang="en-US" sz="2800" dirty="0"/>
              <a:t>Dataset should be reduced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4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9BDF4-11CB-410A-9E50-1DB67279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19180"/>
            <a:ext cx="8534400" cy="1507067"/>
          </a:xfrm>
        </p:spPr>
        <p:txBody>
          <a:bodyPr/>
          <a:lstStyle/>
          <a:p>
            <a:r>
              <a:rPr lang="en-IE"/>
              <a:t>Why this project?</a:t>
            </a:r>
            <a:endParaRPr lang="en-I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B63306D-6173-4530-9E83-6385CD0545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0223470"/>
              </p:ext>
            </p:extLst>
          </p:nvPr>
        </p:nvGraphicFramePr>
        <p:xfrm>
          <a:off x="1466266" y="2015289"/>
          <a:ext cx="8534400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37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17" y="330421"/>
            <a:ext cx="8534400" cy="150706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94" y="1167063"/>
            <a:ext cx="11628105" cy="474645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600" dirty="0"/>
              <a:t>Layouts for different screens</a:t>
            </a:r>
          </a:p>
          <a:p>
            <a:r>
              <a:rPr lang="en-US" sz="2600" dirty="0" err="1"/>
              <a:t>Colour</a:t>
            </a:r>
            <a:r>
              <a:rPr lang="en-US" sz="2600" dirty="0"/>
              <a:t> palettes/Standard tooltips/Calculated fields</a:t>
            </a:r>
          </a:p>
          <a:p>
            <a:r>
              <a:rPr lang="en-US" sz="2600" dirty="0"/>
              <a:t>More </a:t>
            </a:r>
            <a:r>
              <a:rPr lang="en-US" sz="2600" dirty="0" err="1"/>
              <a:t>visualisations</a:t>
            </a:r>
            <a:r>
              <a:rPr lang="en-US" sz="2600" dirty="0"/>
              <a:t> and explanatory text</a:t>
            </a:r>
          </a:p>
          <a:p>
            <a:r>
              <a:rPr lang="en-US" sz="2600" dirty="0"/>
              <a:t>Look at trends over time</a:t>
            </a:r>
          </a:p>
          <a:p>
            <a:r>
              <a:rPr lang="en-US" sz="2600" dirty="0"/>
              <a:t>Access restricted access data containing geographical data</a:t>
            </a:r>
          </a:p>
          <a:p>
            <a:r>
              <a:rPr lang="en-US" sz="2600" dirty="0"/>
              <a:t>Look at predictors of misuse</a:t>
            </a:r>
          </a:p>
          <a:p>
            <a:r>
              <a:rPr lang="en-US" sz="2600" dirty="0"/>
              <a:t>Looks at mortality rates versus misuse</a:t>
            </a:r>
          </a:p>
        </p:txBody>
      </p:sp>
    </p:spTree>
    <p:extLst>
      <p:ext uri="{BB962C8B-B14F-4D97-AF65-F5344CB8AC3E}">
        <p14:creationId xmlns:p14="http://schemas.microsoft.com/office/powerpoint/2010/main" val="212851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417" y="330421"/>
            <a:ext cx="8534400" cy="1507067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0" y="792523"/>
            <a:ext cx="11720347" cy="4350977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2600" dirty="0"/>
              <a:t>Size and complexity of data set</a:t>
            </a:r>
          </a:p>
          <a:p>
            <a:r>
              <a:rPr lang="en-US" sz="2600" dirty="0"/>
              <a:t>Categorical nature of data</a:t>
            </a:r>
          </a:p>
          <a:p>
            <a:r>
              <a:rPr lang="en-US" sz="2600" dirty="0"/>
              <a:t>Hardware load</a:t>
            </a:r>
          </a:p>
          <a:p>
            <a:r>
              <a:rPr lang="en-IE" sz="2600" dirty="0"/>
              <a:t>Tableau configuration</a:t>
            </a:r>
          </a:p>
          <a:p>
            <a:r>
              <a:rPr lang="en-IE" sz="2600" dirty="0"/>
              <a:t>Time management</a:t>
            </a:r>
          </a:p>
        </p:txBody>
      </p:sp>
    </p:spTree>
    <p:extLst>
      <p:ext uri="{BB962C8B-B14F-4D97-AF65-F5344CB8AC3E}">
        <p14:creationId xmlns:p14="http://schemas.microsoft.com/office/powerpoint/2010/main" val="192412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21CC3-77F5-43CF-A88A-2021F7274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59" r="23914" b="-1"/>
          <a:stretch/>
        </p:blipFill>
        <p:spPr>
          <a:xfrm>
            <a:off x="779966" y="860680"/>
            <a:ext cx="3152439" cy="3448851"/>
          </a:xfrm>
          <a:custGeom>
            <a:avLst/>
            <a:gdLst>
              <a:gd name="connsiteX0" fmla="*/ 409034 w 3152439"/>
              <a:gd name="connsiteY0" fmla="*/ 0 h 3448851"/>
              <a:gd name="connsiteX1" fmla="*/ 3152439 w 3152439"/>
              <a:gd name="connsiteY1" fmla="*/ 0 h 3448851"/>
              <a:gd name="connsiteX2" fmla="*/ 3152439 w 3152439"/>
              <a:gd name="connsiteY2" fmla="*/ 3032147 h 3448851"/>
              <a:gd name="connsiteX3" fmla="*/ 2735735 w 3152439"/>
              <a:gd name="connsiteY3" fmla="*/ 3448851 h 3448851"/>
              <a:gd name="connsiteX4" fmla="*/ 0 w 3152439"/>
              <a:gd name="connsiteY4" fmla="*/ 3448851 h 3448851"/>
              <a:gd name="connsiteX5" fmla="*/ 0 w 3152439"/>
              <a:gd name="connsiteY5" fmla="*/ 409034 h 344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52439" h="3448851">
                <a:moveTo>
                  <a:pt x="409034" y="0"/>
                </a:moveTo>
                <a:lnTo>
                  <a:pt x="3152439" y="0"/>
                </a:lnTo>
                <a:lnTo>
                  <a:pt x="3152439" y="3032147"/>
                </a:lnTo>
                <a:lnTo>
                  <a:pt x="2735735" y="3448851"/>
                </a:lnTo>
                <a:lnTo>
                  <a:pt x="0" y="3448851"/>
                </a:lnTo>
                <a:lnTo>
                  <a:pt x="0" y="409034"/>
                </a:lnTo>
                <a:close/>
              </a:path>
            </a:pathLst>
          </a:cu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5696" y="860679"/>
            <a:ext cx="7423141" cy="3448851"/>
          </a:xfrm>
        </p:spPr>
        <p:txBody>
          <a:bodyPr>
            <a:normAutofit/>
          </a:bodyPr>
          <a:lstStyle/>
          <a:p>
            <a:r>
              <a:rPr lang="en-US" sz="2800" dirty="0"/>
              <a:t>Tough but worthwhile exercise</a:t>
            </a:r>
          </a:p>
          <a:p>
            <a:r>
              <a:rPr lang="en-US" sz="2800" dirty="0"/>
              <a:t>Learned a lot about R and Tableau</a:t>
            </a:r>
          </a:p>
          <a:p>
            <a:r>
              <a:rPr lang="en-US" sz="2800" dirty="0"/>
              <a:t>Scope to fit timeline better</a:t>
            </a:r>
          </a:p>
          <a:p>
            <a:r>
              <a:rPr lang="en-US" sz="2800" dirty="0"/>
              <a:t>Read less, code more</a:t>
            </a:r>
          </a:p>
        </p:txBody>
      </p:sp>
    </p:spTree>
    <p:extLst>
      <p:ext uri="{BB962C8B-B14F-4D97-AF65-F5344CB8AC3E}">
        <p14:creationId xmlns:p14="http://schemas.microsoft.com/office/powerpoint/2010/main" val="158590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907" y="1233237"/>
            <a:ext cx="8534400" cy="3615267"/>
          </a:xfrm>
        </p:spPr>
        <p:txBody>
          <a:bodyPr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0" dirty="0">
                <a:latin typeface="Agency FB" panose="020B0503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00660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6B55-3D81-41F8-8E7C-9CA80B66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388" y="2162587"/>
            <a:ext cx="8534400" cy="1507067"/>
          </a:xfrm>
        </p:spPr>
        <p:txBody>
          <a:bodyPr/>
          <a:lstStyle/>
          <a:p>
            <a:r>
              <a:rPr lang="en-IE" dirty="0"/>
              <a:t>Thanks For your time</a:t>
            </a:r>
          </a:p>
        </p:txBody>
      </p:sp>
    </p:spTree>
    <p:extLst>
      <p:ext uri="{BB962C8B-B14F-4D97-AF65-F5344CB8AC3E}">
        <p14:creationId xmlns:p14="http://schemas.microsoft.com/office/powerpoint/2010/main" val="228578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5EF25202-CF96-40D5-9FBE-1ADD0378D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0823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IE" sz="4000" b="1" dirty="0">
                <a:latin typeface="Aharoni" panose="020B0604020202020204" pitchFamily="2" charset="-79"/>
                <a:cs typeface="Aharoni" panose="020B0604020202020204" pitchFamily="2" charset="-79"/>
              </a:rPr>
              <a:t>Prescription Pain Reliever Misuse</a:t>
            </a:r>
            <a:br>
              <a:rPr lang="en-IE" sz="4400" b="1" dirty="0">
                <a:latin typeface="Aharoni" panose="020B0604020202020204" pitchFamily="2" charset="-79"/>
                <a:cs typeface="Aharoni" panose="020B0604020202020204" pitchFamily="2" charset="-79"/>
              </a:rPr>
            </a:br>
            <a:r>
              <a:rPr lang="en-IE" sz="3600" b="1" dirty="0">
                <a:latin typeface="Aharoni" panose="020B0604020202020204" pitchFamily="2" charset="-79"/>
                <a:cs typeface="Aharoni" panose="020B0604020202020204" pitchFamily="2" charset="-79"/>
              </a:rPr>
              <a:t>Analysis of the US </a:t>
            </a:r>
            <a:r>
              <a:rPr lang="en-IE" sz="3300" b="1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en-IE" sz="3600" b="1" dirty="0">
                <a:latin typeface="Aharoni" panose="020B0604020202020204" pitchFamily="2" charset="-79"/>
                <a:cs typeface="Aharoni" panose="020B0604020202020204" pitchFamily="2" charset="-79"/>
              </a:rPr>
              <a:t> National Survey on Drug Use and Health</a:t>
            </a:r>
            <a:br>
              <a:rPr lang="en-IE" b="1" dirty="0"/>
            </a:br>
            <a:br>
              <a:rPr lang="en-IE" b="1" dirty="0"/>
            </a:br>
            <a:endParaRPr sz="4400" dirty="0"/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0E76891C-1214-4270-BF7F-ACA7FF450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1317" y="6230306"/>
            <a:ext cx="9144000" cy="1655762"/>
          </a:xfrm>
        </p:spPr>
        <p:txBody>
          <a:bodyPr>
            <a:normAutofit/>
          </a:bodyPr>
          <a:lstStyle/>
          <a:p>
            <a:r>
              <a:rPr sz="2400" dirty="0"/>
              <a:t>File created on: 21/05/2019 19:07:53</a:t>
            </a:r>
            <a:r>
              <a:rPr lang="en-IE" sz="2400" dirty="0"/>
              <a:t> from Tableau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A184B3F4-C88A-4FD7-9BFA-746AF15ED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12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1660B3E8-32C1-4A18-AABA-700A29B4D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00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F631173D-9A74-4E5B-8F80-094DBBD23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12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8CFB4826-339F-45F7-8F14-B26C3E9E4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2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24406"/>
            <a:ext cx="8534400" cy="1507067"/>
          </a:xfrm>
        </p:spPr>
        <p:txBody>
          <a:bodyPr>
            <a:normAutofit/>
          </a:bodyPr>
          <a:lstStyle/>
          <a:p>
            <a:r>
              <a:rPr lang="en-US" dirty="0"/>
              <a:t>OPIOID Epidemic - </a:t>
            </a:r>
            <a:r>
              <a:rPr lang="en-US" dirty="0" err="1"/>
              <a:t>INfo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6BA39-AA01-470C-A309-6AFFFAA28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847" y="1485602"/>
            <a:ext cx="5304759" cy="3540926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107" y="1377336"/>
            <a:ext cx="5519893" cy="3575884"/>
          </a:xfrm>
        </p:spPr>
        <p:txBody>
          <a:bodyPr>
            <a:normAutofit/>
          </a:bodyPr>
          <a:lstStyle/>
          <a:p>
            <a:r>
              <a:rPr lang="en-US" dirty="0"/>
              <a:t>Declared a Public Health Crisis in 2017</a:t>
            </a:r>
          </a:p>
          <a:p>
            <a:r>
              <a:rPr lang="en-US" dirty="0"/>
              <a:t>47,000 opioid overdoses </a:t>
            </a:r>
          </a:p>
          <a:p>
            <a:r>
              <a:rPr lang="en-US" dirty="0"/>
              <a:t>28,000 from fentanyl</a:t>
            </a:r>
          </a:p>
          <a:p>
            <a:r>
              <a:rPr lang="en-US" dirty="0"/>
              <a:t>17,000 from prescription opioids</a:t>
            </a:r>
          </a:p>
          <a:p>
            <a:r>
              <a:rPr lang="en-US" dirty="0"/>
              <a:t>Economic burden $78 billion per year</a:t>
            </a:r>
          </a:p>
          <a:p>
            <a:r>
              <a:rPr lang="en-US" dirty="0"/>
              <a:t>Potency of new opioids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9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8DB94B9C-98AC-4E94-80D3-75EF12436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03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>
            <a:extLst>
              <a:ext uri="{FF2B5EF4-FFF2-40B4-BE49-F238E27FC236}">
                <a16:creationId xmlns:a16="http://schemas.microsoft.com/office/drawing/2014/main" id="{56B7B4BA-7195-4E89-8089-6A81BEE35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80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4050A048-6604-4FDD-81C2-365A4089D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11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>
            <a:extLst>
              <a:ext uri="{FF2B5EF4-FFF2-40B4-BE49-F238E27FC236}">
                <a16:creationId xmlns:a16="http://schemas.microsoft.com/office/drawing/2014/main" id="{D8F45CA4-4071-4580-BD4B-FDED624B9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73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>
            <a:extLst>
              <a:ext uri="{FF2B5EF4-FFF2-40B4-BE49-F238E27FC236}">
                <a16:creationId xmlns:a16="http://schemas.microsoft.com/office/drawing/2014/main" id="{3E6F7C1A-4C3A-4FB5-9FB5-7588D025F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06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>
            <a:extLst>
              <a:ext uri="{FF2B5EF4-FFF2-40B4-BE49-F238E27FC236}">
                <a16:creationId xmlns:a16="http://schemas.microsoft.com/office/drawing/2014/main" id="{072BDA8B-832E-4134-AF7E-A56919FD3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41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>
            <a:extLst>
              <a:ext uri="{FF2B5EF4-FFF2-40B4-BE49-F238E27FC236}">
                <a16:creationId xmlns:a16="http://schemas.microsoft.com/office/drawing/2014/main" id="{F71A7C67-632C-4F1D-B204-9D9376F16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84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256FCDAA-76C3-414B-9868-73075E15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BF999-A88F-4754-8759-2E08BB0C7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145" y="552980"/>
            <a:ext cx="5627258" cy="15070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E" sz="3300" dirty="0"/>
              <a:t>About the National Survey on Drug Use and Health</a:t>
            </a:r>
          </a:p>
        </p:txBody>
      </p:sp>
      <p:sp>
        <p:nvSpPr>
          <p:cNvPr id="28" name="Snip Diagonal Corner Rectangle 16">
            <a:extLst>
              <a:ext uri="{FF2B5EF4-FFF2-40B4-BE49-F238E27FC236}">
                <a16:creationId xmlns:a16="http://schemas.microsoft.com/office/drawing/2014/main" id="{02C8A649-1D4D-44CF-8C8E-C38947F4C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1" y="620722"/>
            <a:ext cx="3670674" cy="5286838"/>
          </a:xfrm>
          <a:prstGeom prst="snip2DiagRect">
            <a:avLst>
              <a:gd name="adj1" fmla="val 11518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606A1-D5B6-4B88-A834-1177588AB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9" y="1569128"/>
            <a:ext cx="3021544" cy="1189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71F482-8998-455B-994E-AB4B60898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48" y="4036242"/>
            <a:ext cx="3020257" cy="10768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835D2-49DD-4438-996C-81AA2F394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034" y="1279231"/>
            <a:ext cx="6253792" cy="3615267"/>
          </a:xfrm>
        </p:spPr>
        <p:txBody>
          <a:bodyPr>
            <a:normAutofit/>
          </a:bodyPr>
          <a:lstStyle/>
          <a:p>
            <a:r>
              <a:rPr lang="en-GB" dirty="0"/>
              <a:t>Annual survey since 1971</a:t>
            </a:r>
          </a:p>
          <a:p>
            <a:r>
              <a:rPr lang="en-GB" dirty="0" err="1"/>
              <a:t>Approx</a:t>
            </a:r>
            <a:r>
              <a:rPr lang="en-GB" dirty="0"/>
              <a:t> 70,000 individuals</a:t>
            </a:r>
          </a:p>
          <a:p>
            <a:r>
              <a:rPr lang="en-GB" dirty="0"/>
              <a:t>Weighted response rates</a:t>
            </a:r>
          </a:p>
          <a:p>
            <a:r>
              <a:rPr lang="en-IE" dirty="0"/>
              <a:t>Represents U.S. civilian </a:t>
            </a:r>
            <a:r>
              <a:rPr lang="en-GB" dirty="0"/>
              <a:t>noninstitutionalized population aged 12+</a:t>
            </a:r>
            <a:endParaRPr lang="en-IE" dirty="0"/>
          </a:p>
        </p:txBody>
      </p:sp>
      <p:grpSp>
        <p:nvGrpSpPr>
          <p:cNvPr id="29" name="Group 13">
            <a:extLst>
              <a:ext uri="{FF2B5EF4-FFF2-40B4-BE49-F238E27FC236}">
                <a16:creationId xmlns:a16="http://schemas.microsoft.com/office/drawing/2014/main" id="{67C5301E-91B2-4536-893D-47EA27444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3E5BFD-97A3-4CE9-8A0E-58925ADC2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5">
              <a:extLst>
                <a:ext uri="{FF2B5EF4-FFF2-40B4-BE49-F238E27FC236}">
                  <a16:creationId xmlns:a16="http://schemas.microsoft.com/office/drawing/2014/main" id="{7D47D4CB-D05F-43B7-8F49-A8C05F152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A6C8F7-8B78-4F06-BB3B-CEDC620AE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7">
              <a:extLst>
                <a:ext uri="{FF2B5EF4-FFF2-40B4-BE49-F238E27FC236}">
                  <a16:creationId xmlns:a16="http://schemas.microsoft.com/office/drawing/2014/main" id="{C34E8F06-BC4C-45A5-8A7F-CDF897B9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88604C-C490-4533-AA80-11F92325C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0EAC194-54E7-47C3-A5A9-BB5B7C52EF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192" r="2156"/>
          <a:stretch/>
        </p:blipFill>
        <p:spPr>
          <a:xfrm>
            <a:off x="4556915" y="4287721"/>
            <a:ext cx="7418109" cy="117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9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0A88-B2E3-4926-8C4C-CB8D3B58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IE" dirty="0"/>
              <a:t>MISUSE OF Prescription pain reliever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2BF63-D4AB-4AAF-9E78-C887C3456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716" y="1439333"/>
            <a:ext cx="9775615" cy="3615267"/>
          </a:xfrm>
        </p:spPr>
        <p:txBody>
          <a:bodyPr/>
          <a:lstStyle/>
          <a:p>
            <a:r>
              <a:rPr lang="en-GB" dirty="0"/>
              <a:t>Use in any way not directed by a doctor</a:t>
            </a:r>
          </a:p>
          <a:p>
            <a:r>
              <a:rPr lang="en-GB" dirty="0"/>
              <a:t>Use without a prescription of one's own</a:t>
            </a:r>
          </a:p>
          <a:p>
            <a:r>
              <a:rPr lang="en-GB" dirty="0"/>
              <a:t>Use in greater amounts, more often, or longer than told to take a drug</a:t>
            </a:r>
          </a:p>
        </p:txBody>
      </p:sp>
    </p:spTree>
    <p:extLst>
      <p:ext uri="{BB962C8B-B14F-4D97-AF65-F5344CB8AC3E}">
        <p14:creationId xmlns:p14="http://schemas.microsoft.com/office/powerpoint/2010/main" val="409966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0A88-B2E3-4926-8C4C-CB8D3B58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69" y="-67734"/>
            <a:ext cx="11094704" cy="1507067"/>
          </a:xfrm>
        </p:spPr>
        <p:txBody>
          <a:bodyPr/>
          <a:lstStyle/>
          <a:p>
            <a:r>
              <a:rPr lang="en-IE" dirty="0"/>
              <a:t>Types of Prescription pain reliever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5BAEE0-62CB-40EF-8FD8-B5E8D9F5C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5657" y="996560"/>
            <a:ext cx="9465455" cy="5469554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E64F8F-1014-4052-8F28-B69F5E3A030A}"/>
              </a:ext>
            </a:extLst>
          </p:cNvPr>
          <p:cNvCxnSpPr/>
          <p:nvPr/>
        </p:nvCxnSpPr>
        <p:spPr>
          <a:xfrm flipH="1">
            <a:off x="4193005" y="1819776"/>
            <a:ext cx="409074" cy="114300"/>
          </a:xfrm>
          <a:prstGeom prst="straightConnector1">
            <a:avLst/>
          </a:prstGeom>
          <a:ln w="28575">
            <a:solidFill>
              <a:srgbClr val="0070C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D8D0CD-81DD-48F1-873C-2DF510D24B57}"/>
              </a:ext>
            </a:extLst>
          </p:cNvPr>
          <p:cNvCxnSpPr/>
          <p:nvPr/>
        </p:nvCxnSpPr>
        <p:spPr>
          <a:xfrm flipH="1">
            <a:off x="4339388" y="2884070"/>
            <a:ext cx="409074" cy="114300"/>
          </a:xfrm>
          <a:prstGeom prst="straightConnector1">
            <a:avLst/>
          </a:prstGeom>
          <a:ln w="28575">
            <a:solidFill>
              <a:srgbClr val="0070C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6DB4F1-1877-41F8-9A60-84EECC87BDF2}"/>
              </a:ext>
            </a:extLst>
          </p:cNvPr>
          <p:cNvCxnSpPr/>
          <p:nvPr/>
        </p:nvCxnSpPr>
        <p:spPr>
          <a:xfrm flipH="1">
            <a:off x="4193005" y="4385957"/>
            <a:ext cx="409074" cy="114300"/>
          </a:xfrm>
          <a:prstGeom prst="straightConnector1">
            <a:avLst/>
          </a:prstGeom>
          <a:ln w="28575">
            <a:solidFill>
              <a:srgbClr val="0070C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1B1805D-A31C-4BA6-92B4-494DAAEBE423}"/>
              </a:ext>
            </a:extLst>
          </p:cNvPr>
          <p:cNvCxnSpPr/>
          <p:nvPr/>
        </p:nvCxnSpPr>
        <p:spPr>
          <a:xfrm flipH="1">
            <a:off x="8977563" y="2104551"/>
            <a:ext cx="409074" cy="114300"/>
          </a:xfrm>
          <a:prstGeom prst="straightConnector1">
            <a:avLst/>
          </a:prstGeom>
          <a:ln w="28575">
            <a:solidFill>
              <a:srgbClr val="0070C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52D82E-051E-4FA9-ADD2-EEF86671CF79}"/>
              </a:ext>
            </a:extLst>
          </p:cNvPr>
          <p:cNvCxnSpPr/>
          <p:nvPr/>
        </p:nvCxnSpPr>
        <p:spPr>
          <a:xfrm flipH="1">
            <a:off x="9386637" y="2639928"/>
            <a:ext cx="409074" cy="114300"/>
          </a:xfrm>
          <a:prstGeom prst="straightConnector1">
            <a:avLst/>
          </a:prstGeom>
          <a:ln w="28575">
            <a:solidFill>
              <a:srgbClr val="0070C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F23EB64-F61E-4BB6-9428-2D266C21D9B7}"/>
              </a:ext>
            </a:extLst>
          </p:cNvPr>
          <p:cNvCxnSpPr>
            <a:cxnSpLocks/>
          </p:cNvCxnSpPr>
          <p:nvPr/>
        </p:nvCxnSpPr>
        <p:spPr>
          <a:xfrm flipH="1">
            <a:off x="9604800" y="2639928"/>
            <a:ext cx="190911" cy="190026"/>
          </a:xfrm>
          <a:prstGeom prst="straightConnector1">
            <a:avLst/>
          </a:prstGeom>
          <a:ln w="28575">
            <a:solidFill>
              <a:srgbClr val="0070C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648DDB1-860C-47D5-B2B1-15A32BCBDFFD}"/>
              </a:ext>
            </a:extLst>
          </p:cNvPr>
          <p:cNvCxnSpPr>
            <a:cxnSpLocks/>
          </p:cNvCxnSpPr>
          <p:nvPr/>
        </p:nvCxnSpPr>
        <p:spPr>
          <a:xfrm flipH="1">
            <a:off x="6565231" y="4500257"/>
            <a:ext cx="190502" cy="114300"/>
          </a:xfrm>
          <a:prstGeom prst="straightConnector1">
            <a:avLst/>
          </a:prstGeom>
          <a:ln w="28575">
            <a:solidFill>
              <a:srgbClr val="0070C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245313-3091-41C5-BED2-E29FC294005D}"/>
              </a:ext>
            </a:extLst>
          </p:cNvPr>
          <p:cNvCxnSpPr/>
          <p:nvPr/>
        </p:nvCxnSpPr>
        <p:spPr>
          <a:xfrm flipH="1">
            <a:off x="7833271" y="3532978"/>
            <a:ext cx="409074" cy="114300"/>
          </a:xfrm>
          <a:prstGeom prst="straightConnector1">
            <a:avLst/>
          </a:prstGeom>
          <a:ln w="28575">
            <a:solidFill>
              <a:srgbClr val="0070C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28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traight Connector 66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68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70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72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74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93" name="Rectangle 76">
            <a:extLst>
              <a:ext uri="{FF2B5EF4-FFF2-40B4-BE49-F238E27FC236}">
                <a16:creationId xmlns:a16="http://schemas.microsoft.com/office/drawing/2014/main" id="{0BE1027C-ABCB-4C82-91A2-F67B9A5A6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C0A88-B2E3-4926-8C4C-CB8D3B58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Prescription pain relievers MISUSED &amp; Other drug use</a:t>
            </a:r>
          </a:p>
        </p:txBody>
      </p:sp>
      <p:grpSp>
        <p:nvGrpSpPr>
          <p:cNvPr id="94" name="Group 78">
            <a:extLst>
              <a:ext uri="{FF2B5EF4-FFF2-40B4-BE49-F238E27FC236}">
                <a16:creationId xmlns:a16="http://schemas.microsoft.com/office/drawing/2014/main" id="{0CC57C46-4659-4AF2-9180-2DEED214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FB52317-0F00-40C0-B1F2-33ED6D30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468ACF9-4EF2-4251-9FAD-3F225BF7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E4A3ECD-6924-4912-B117-3C617B58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1DFE1F5-FA7A-403F-B9D9-0434E2BE2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2CF27E4-09D0-444E-B18D-F90487103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Snip Diagonal Corner Rectangle 12">
            <a:extLst>
              <a:ext uri="{FF2B5EF4-FFF2-40B4-BE49-F238E27FC236}">
                <a16:creationId xmlns:a16="http://schemas.microsoft.com/office/drawing/2014/main" id="{FDAF26D5-7469-49F5-902D-571FA58A7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584587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D419F6D-5283-4343-8719-8CBF4AF05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153" y="1255963"/>
            <a:ext cx="4502574" cy="23051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871194-AC69-4531-A840-52B30B5A9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886" y="934720"/>
            <a:ext cx="4067142" cy="304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6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F8F2-003B-407C-89CE-043E3DDFA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IE" dirty="0"/>
              <a:t>Oxycontin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BEB919-3A0D-4E79-B353-FA86B4E2F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212" y="2192867"/>
            <a:ext cx="3060461" cy="2573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B66400-CD79-4971-B80B-5E1BFD0CF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353" y="3479536"/>
            <a:ext cx="5755466" cy="1801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27CFC8-0F1F-4FFA-9964-73A970BC4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353" y="1480394"/>
            <a:ext cx="5755466" cy="17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370" y="546990"/>
            <a:ext cx="8534400" cy="1507067"/>
          </a:xfrm>
        </p:spPr>
        <p:txBody>
          <a:bodyPr/>
          <a:lstStyle/>
          <a:p>
            <a:r>
              <a:rPr lang="en-US" dirty="0"/>
              <a:t>Background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964" y="1070810"/>
            <a:ext cx="10854072" cy="3615267"/>
          </a:xfrm>
        </p:spPr>
        <p:txBody>
          <a:bodyPr/>
          <a:lstStyle/>
          <a:p>
            <a:r>
              <a:rPr lang="en-US" dirty="0"/>
              <a:t>Academic Journals</a:t>
            </a:r>
          </a:p>
          <a:p>
            <a:r>
              <a:rPr lang="en-US" dirty="0"/>
              <a:t>NSDUH Publications</a:t>
            </a:r>
          </a:p>
          <a:p>
            <a:r>
              <a:rPr lang="en-US" dirty="0"/>
              <a:t>Student Projects</a:t>
            </a:r>
          </a:p>
          <a:p>
            <a:r>
              <a:rPr lang="en-US" dirty="0"/>
              <a:t>Online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4CFB4-DCDD-4793-B602-221548B9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73" y="297256"/>
            <a:ext cx="2912301" cy="5787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CB2D5A-438D-4252-AEB1-D710EEAA9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07" y="4427621"/>
            <a:ext cx="3572067" cy="2277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B3191-035A-4701-9E72-48F64E40A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092" y="1640315"/>
            <a:ext cx="3548075" cy="246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1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630</Words>
  <Application>Microsoft Office PowerPoint</Application>
  <PresentationFormat>Widescreen</PresentationFormat>
  <Paragraphs>118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Agency FB</vt:lpstr>
      <vt:lpstr>Aharoni</vt:lpstr>
      <vt:lpstr>Arial</vt:lpstr>
      <vt:lpstr>Calibri</vt:lpstr>
      <vt:lpstr>Century Gothic</vt:lpstr>
      <vt:lpstr>Wingdings 3</vt:lpstr>
      <vt:lpstr>Slice</vt:lpstr>
      <vt:lpstr>DT265A Individual Project Prescription Pain Reliever Misuse  Analysis of the US 2017  National Survey on Drug Use and Health</vt:lpstr>
      <vt:lpstr>Why this project?</vt:lpstr>
      <vt:lpstr>OPIOID Epidemic - INfo</vt:lpstr>
      <vt:lpstr>About the National Survey on Drug Use and Health</vt:lpstr>
      <vt:lpstr>MISUSE OF Prescription pain reliever DEFINITION</vt:lpstr>
      <vt:lpstr>Types of Prescription pain reliever</vt:lpstr>
      <vt:lpstr>Prescription pain relievers MISUSED &amp; Other drug use</vt:lpstr>
      <vt:lpstr>Oxycontin</vt:lpstr>
      <vt:lpstr>Background Research</vt:lpstr>
      <vt:lpstr>Background Research</vt:lpstr>
      <vt:lpstr>Methodology </vt:lpstr>
      <vt:lpstr>DATA Visualisation approach – ANDY Kirk</vt:lpstr>
      <vt:lpstr>Technologies</vt:lpstr>
      <vt:lpstr>FILES</vt:lpstr>
      <vt:lpstr>Presentations of Results</vt:lpstr>
      <vt:lpstr>Presentations of Results</vt:lpstr>
      <vt:lpstr>Behind the scenes</vt:lpstr>
      <vt:lpstr>Behind the scenes</vt:lpstr>
      <vt:lpstr>Evaluation</vt:lpstr>
      <vt:lpstr>Future Work</vt:lpstr>
      <vt:lpstr>Challenges</vt:lpstr>
      <vt:lpstr>Conclusions</vt:lpstr>
      <vt:lpstr>Questions</vt:lpstr>
      <vt:lpstr>Thanks For your time</vt:lpstr>
      <vt:lpstr>Prescription Pain Reliever Misuse Analysis of the US 2017 National Survey on Drug Use and Health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DT265A Individual Project Prescription Pain Reliever Misuse  Analysis of the US 2017 National Survey on Drug Use and Health</dc:title>
  <dc:creator>Rosemary Keogh</dc:creator>
  <cp:lastModifiedBy>Rosemary Keogh</cp:lastModifiedBy>
  <cp:revision>17</cp:revision>
  <dcterms:created xsi:type="dcterms:W3CDTF">2019-05-23T22:58:52Z</dcterms:created>
  <dcterms:modified xsi:type="dcterms:W3CDTF">2019-05-24T21:09:36Z</dcterms:modified>
</cp:coreProperties>
</file>